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0"/>
  </p:notesMasterIdLst>
  <p:sldIdLst>
    <p:sldId id="256" r:id="rId2"/>
    <p:sldId id="263" r:id="rId3"/>
    <p:sldId id="262" r:id="rId4"/>
    <p:sldId id="264" r:id="rId5"/>
    <p:sldId id="257" r:id="rId6"/>
    <p:sldId id="258" r:id="rId7"/>
    <p:sldId id="261" r:id="rId8"/>
    <p:sldId id="259" r:id="rId9"/>
    <p:sldId id="260" r:id="rId10"/>
    <p:sldId id="266" r:id="rId11"/>
    <p:sldId id="267" r:id="rId12"/>
    <p:sldId id="269" r:id="rId13"/>
    <p:sldId id="270" r:id="rId14"/>
    <p:sldId id="268" r:id="rId15"/>
    <p:sldId id="271" r:id="rId16"/>
    <p:sldId id="272" r:id="rId17"/>
    <p:sldId id="273" r:id="rId18"/>
    <p:sldId id="274" r:id="rId19"/>
    <p:sldId id="275" r:id="rId20"/>
    <p:sldId id="276" r:id="rId21"/>
    <p:sldId id="265" r:id="rId22"/>
    <p:sldId id="282" r:id="rId23"/>
    <p:sldId id="283" r:id="rId24"/>
    <p:sldId id="277" r:id="rId25"/>
    <p:sldId id="278" r:id="rId26"/>
    <p:sldId id="279" r:id="rId27"/>
    <p:sldId id="280" r:id="rId28"/>
    <p:sldId id="281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53"/>
    <p:restoredTop sz="94583"/>
  </p:normalViewPr>
  <p:slideViewPr>
    <p:cSldViewPr snapToGrid="0" snapToObjects="1">
      <p:cViewPr varScale="1">
        <p:scale>
          <a:sx n="106" d="100"/>
          <a:sy n="106" d="100"/>
        </p:scale>
        <p:origin x="43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54BDED-1BEF-B445-88C5-56D7A2D7638F}" type="datetimeFigureOut">
              <a:rPr lang="es-ES_tradnl" smtClean="0"/>
              <a:t>19/10/2019</a:t>
            </a:fld>
            <a:endParaRPr lang="es-ES_trad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_trad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578946-928C-0842-8286-7AE577AE4354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6088405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s-ES" sz="1200" b="1" i="1" smtClean="0">
                        <a:ln w="10160">
                          <a:solidFill>
                            <a:schemeClr val="accent5"/>
                          </a:solidFill>
                          <a:prstDash val="solid"/>
                        </a:ln>
                        <a:solidFill>
                          <a:srgbClr val="FFFFFF"/>
                        </a:solidFill>
                        <a:effectLst>
                          <a:outerShdw blurRad="38100" dist="22860" dir="5400000" algn="tl" rotWithShape="0">
                            <a:srgbClr val="000000">
                              <a:alpha val="30000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𝝈</m:t>
                    </m:r>
                  </m:oMath>
                </a14:m>
                <a:r>
                  <a:rPr lang="es-ES_tradnl" dirty="0"/>
                  <a:t> Es sigma</a:t>
                </a:r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s-ES" sz="1200" b="1" i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</a:rPr>
                  <a:t>𝝈</a:t>
                </a:r>
                <a:r>
                  <a:rPr lang="es-ES_tradnl" dirty="0"/>
                  <a:t> Es sigma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578946-928C-0842-8286-7AE577AE4354}" type="slidenum">
              <a:rPr lang="es-ES_tradnl" smtClean="0"/>
              <a:t>13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6834319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dirty="0" err="1"/>
              <a:t>Convolución</a:t>
            </a:r>
            <a:r>
              <a:rPr lang="es-ES_tradnl" dirty="0"/>
              <a:t> -&gt; Transformación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578946-928C-0842-8286-7AE577AE4354}" type="slidenum">
              <a:rPr lang="es-ES_tradnl" smtClean="0"/>
              <a:t>20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7527817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dirty="0" err="1"/>
              <a:t>Convolución</a:t>
            </a:r>
            <a:r>
              <a:rPr lang="es-ES_tradnl" dirty="0"/>
              <a:t> -&gt; Transformación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578946-928C-0842-8286-7AE577AE4354}" type="slidenum">
              <a:rPr lang="es-ES_tradnl" smtClean="0"/>
              <a:t>22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8904672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dirty="0" err="1"/>
              <a:t>Convolución</a:t>
            </a:r>
            <a:r>
              <a:rPr lang="es-ES_tradnl" dirty="0"/>
              <a:t> -&gt; Transformación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578946-928C-0842-8286-7AE577AE4354}" type="slidenum">
              <a:rPr lang="es-ES_tradnl" smtClean="0"/>
              <a:t>23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1171168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6383456d8f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2" name="Google Shape;222;g6383456d8f_2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MX"/>
              <a:t>https://giphy.com/</a:t>
            </a:r>
            <a:endParaRPr/>
          </a:p>
        </p:txBody>
      </p:sp>
      <p:sp>
        <p:nvSpPr>
          <p:cNvPr id="223" name="Google Shape;223;g6383456d8f_2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s-MX"/>
              <a:t>24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476956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9" name="Google Shape;22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8259258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1" name="Google Shape;24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5607652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6394209e9d_4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52" name="Google Shape;252;g6394209e9d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340033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6B97798-4F29-D146-BA73-5F950F570C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453BFC33-20D9-134F-A4DF-04137EAB6C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6626797-84F6-B241-8EB2-C52B56B063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B7C3C-67A5-3A40-863D-AB2CB1B23303}" type="datetimeFigureOut">
              <a:rPr lang="en-US" smtClean="0"/>
              <a:t>10/19/2019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EC8C23D9-29A5-B742-B44E-0AE54A3F2B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E7BF8F4D-EB56-0F4E-A9F1-7E6B6BA323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72ACF6-6099-8149-9D48-1A61C5B5D32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9479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309E881-6757-E943-85DC-75D7B590B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BB71D7B0-CF04-6149-8739-97FBCD08E8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724F77AE-3287-534E-9BFF-EB540635C9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B7C3C-67A5-3A40-863D-AB2CB1B23303}" type="datetimeFigureOut">
              <a:rPr lang="en-US" smtClean="0"/>
              <a:t>10/19/2019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8415A60-5B42-ED44-BDCF-76141D6BFB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F46540D5-D6F9-4945-AE70-03E02AF55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72ACF6-6099-8149-9D48-1A61C5B5D32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7775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B37DD7CB-3C0D-F441-938C-6653C0B8F9A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BC7C0048-4BF1-914A-85A3-FBB4D63916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254D0019-49E4-A743-B1C6-4AD5CCC5A6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B7C3C-67A5-3A40-863D-AB2CB1B23303}" type="datetimeFigureOut">
              <a:rPr lang="en-US" smtClean="0"/>
              <a:t>10/19/2019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B121CAEC-1651-A14A-9DFE-22C79BB19B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1A7C8CBF-8972-634B-93B3-C19EFC466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72ACF6-6099-8149-9D48-1A61C5B5D32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393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5196097-792E-FA40-B063-93E0CB817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294958B-4EF0-2649-98B7-F1CAA24D54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CD565708-9BF3-9A45-9BD3-37BB98CE1D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B7C3C-67A5-3A40-863D-AB2CB1B23303}" type="datetimeFigureOut">
              <a:rPr lang="en-US" smtClean="0"/>
              <a:t>10/19/2019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EDEA8EE5-C937-B14E-9F7E-57EA8E1D7D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18C0408-6748-3F49-8944-A7E2ED4C33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72ACF6-6099-8149-9D48-1A61C5B5D32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3235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3BE2C62-6927-6C4B-B2DB-7FEF045241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D4AA807E-850E-674C-B785-7A21A3770E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FAD24F1F-7E04-614C-981E-4C47BA1F84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B7C3C-67A5-3A40-863D-AB2CB1B23303}" type="datetimeFigureOut">
              <a:rPr lang="en-US" smtClean="0"/>
              <a:t>10/19/2019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ED62EEBC-A6FE-724B-AD85-821BB82023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E856B35F-D2F5-7644-89DF-92A8BF68C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72ACF6-6099-8149-9D48-1A61C5B5D32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8851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298CF23-80CD-E847-82F3-EE73295BA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1ACDF2F-796B-DB4B-A73F-41D581D4A58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7760162E-F027-C446-A295-72E7EE98D2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EC4198D4-F4A8-0445-A381-C8F0A4B7ED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B7C3C-67A5-3A40-863D-AB2CB1B23303}" type="datetimeFigureOut">
              <a:rPr lang="en-US" smtClean="0"/>
              <a:t>10/19/2019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93E73F23-BF1C-6144-A3A3-4BCCB93713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3F77D635-B3FB-954D-A48E-FF2D427F7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72ACF6-6099-8149-9D48-1A61C5B5D32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8267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0F3EBA9-5394-1942-9E69-929DD4CB76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2F9DD651-572F-B94C-9199-CE35F3A7C7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27055126-B307-5944-80A7-B2E770D642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640D11D6-DBB1-5B46-A0CE-2717343376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0FBD2BF5-CFF9-D643-AF1F-0EB9652FC05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68357FAC-F900-6D44-AC4C-72AB84DBB6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B7C3C-67A5-3A40-863D-AB2CB1B23303}" type="datetimeFigureOut">
              <a:rPr lang="en-US" smtClean="0"/>
              <a:t>10/19/2019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4EF80047-594C-D04F-BE38-AA085018CB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DA7AAF03-603E-0748-AAB9-80FA3BBC7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72ACF6-6099-8149-9D48-1A61C5B5D32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9526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ADAE380-1420-DE42-863F-DD37F7609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35793D3C-28DC-0847-8070-E4F451DEFB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B7C3C-67A5-3A40-863D-AB2CB1B23303}" type="datetimeFigureOut">
              <a:rPr lang="en-US" smtClean="0"/>
              <a:t>10/19/2019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BE1D4C31-1EC0-594F-8E39-6C54EC9D6F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C4A31850-029A-3D41-BC0B-A429F911B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72ACF6-6099-8149-9D48-1A61C5B5D32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9583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0863AF04-6B14-1842-82CD-14C769DA96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B7C3C-67A5-3A40-863D-AB2CB1B23303}" type="datetimeFigureOut">
              <a:rPr lang="en-US" smtClean="0"/>
              <a:t>10/19/2019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D8DFB241-20CF-1748-9687-550DE9E0D4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1CA17DC5-1CB9-8B44-83A2-890AC722C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72ACF6-6099-8149-9D48-1A61C5B5D32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7925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94B5804-2FEE-A141-92AF-58B7581FA2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A832B29-9A56-EE43-9A23-CC51B8276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92067A35-03B2-A942-95D9-9FA2D17E9E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D9B5E034-169A-374D-BEF2-527CB2AF13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B7C3C-67A5-3A40-863D-AB2CB1B23303}" type="datetimeFigureOut">
              <a:rPr lang="en-US" smtClean="0"/>
              <a:t>10/19/2019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B0F0E857-C1F2-0D4B-A27C-029EB19AA3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B79BA0D8-F6A9-6E41-85E5-12C20C2D7E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72ACF6-6099-8149-9D48-1A61C5B5D32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8083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8BA12E2-77BF-6449-8178-B118455502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BEF33DC0-7BCB-2343-B8EE-052B68E7F1C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3671E9CF-6499-2244-A108-F47A25290D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ECB36CD3-2C02-6A4B-9738-A2E7AE4F3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B7C3C-67A5-3A40-863D-AB2CB1B23303}" type="datetimeFigureOut">
              <a:rPr lang="en-US" smtClean="0"/>
              <a:t>10/19/2019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D9CA169E-0544-C945-AD89-1D89F64AE1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97140375-B907-474E-A839-32917EBE1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72ACF6-6099-8149-9D48-1A61C5B5D32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5841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harpenSoften amount="-5000"/>
                    </a14:imgEffect>
                    <a14:imgEffect>
                      <a14:brightnessContrast bright="-5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1000"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C564D8C1-2792-F342-B3F1-E65DF93F50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822D44D4-6558-D24C-9FE6-C082A21BFA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99848F6-1142-6B4B-88C2-B5A4413646D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7B7C3C-67A5-3A40-863D-AB2CB1B23303}" type="datetimeFigureOut">
              <a:rPr lang="en-US" smtClean="0"/>
              <a:t>10/19/2019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6DB4D18-9FFD-444B-95F4-33979A0667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2DA548B2-02CC-8042-9A06-9ED2609561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72ACF6-6099-8149-9D48-1A61C5B5D32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7624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tif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tif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hyperlink" Target="https://www.facebook.com/blueecosystem/" TargetMode="External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ibm.com/mx-es/employment/entry_level_campus.html" TargetMode="Externa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my15.digitalexperience.ibm.com/b73a5759-c6a6-4033-ab6b-d9d4f9a6d65b/dxsites/151914d1-03d2-48fe-97d9-d21166848e65/home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4.png"/><Relationship Id="rId4" Type="http://schemas.openxmlformats.org/officeDocument/2006/relationships/image" Target="../media/image4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97;p2">
            <a:extLst>
              <a:ext uri="{FF2B5EF4-FFF2-40B4-BE49-F238E27FC236}">
                <a16:creationId xmlns:a16="http://schemas.microsoft.com/office/drawing/2014/main" xmlns="" id="{9719E370-3E45-B64E-A5A4-580C39796B1F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372012" y="0"/>
            <a:ext cx="10057988" cy="1957388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40"/>
              <a:buFont typeface="Calibri"/>
              <a:buNone/>
            </a:pPr>
            <a:r>
              <a:rPr lang="es-MX" sz="66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+mn-lt"/>
              </a:rPr>
              <a:t>Redes Neuronales</a:t>
            </a:r>
            <a:endParaRPr sz="66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+mn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10976949-EBD1-284D-9215-56606EB81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824" y="4252912"/>
            <a:ext cx="3778251" cy="9067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4A792793-7134-0B48-8CE5-D7865BEC11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6900" y="2779713"/>
            <a:ext cx="4541102" cy="33496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D5705667-3692-594D-BE75-350D7C491B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5625" y="5414963"/>
            <a:ext cx="1428750" cy="142875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03B0F264-71E6-4547-97D9-CA90A9EF18F2}"/>
              </a:ext>
            </a:extLst>
          </p:cNvPr>
          <p:cNvSpPr/>
          <p:nvPr/>
        </p:nvSpPr>
        <p:spPr>
          <a:xfrm>
            <a:off x="2781503" y="5159692"/>
            <a:ext cx="6628994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MX" sz="4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+mn-lt"/>
              </a:rPr>
              <a:t>Rafael </a:t>
            </a:r>
            <a:r>
              <a:rPr lang="es-MX" sz="4400" b="1" cap="none" spc="0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+mn-lt"/>
              </a:rPr>
              <a:t>González </a:t>
            </a:r>
            <a:r>
              <a:rPr lang="es-ES_tradnl" sz="44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Martínez</a:t>
            </a:r>
            <a:endParaRPr lang="es-MX" sz="44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+mn-lt"/>
            </a:endParaRPr>
          </a:p>
          <a:p>
            <a:pPr algn="ctr"/>
            <a:r>
              <a:rPr lang="es-MX" sz="44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Ignacio Pablo </a:t>
            </a:r>
            <a:r>
              <a:rPr lang="es-MX" sz="44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Orozco Dávila</a:t>
            </a:r>
            <a:endParaRPr lang="en-US" sz="44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58888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7095D476-9901-9E47-8311-3C26BA0281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003" y="2738306"/>
            <a:ext cx="10095993" cy="393231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E5CDC01D-CA78-2748-8839-BFAEE14B930A}"/>
              </a:ext>
            </a:extLst>
          </p:cNvPr>
          <p:cNvSpPr/>
          <p:nvPr/>
        </p:nvSpPr>
        <p:spPr>
          <a:xfrm>
            <a:off x="900374" y="152983"/>
            <a:ext cx="10806943" cy="258532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_tradnl" sz="5400" b="1" i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Paralelismo de cálculo, memoria distribuida, y adaptabilidad al entorno</a:t>
            </a:r>
            <a:endParaRPr lang="es-ES_tradnl" sz="5400" b="1" i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9483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CFC6855E-43C3-8C48-818B-1EA76BFEDF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0240" y="1444049"/>
            <a:ext cx="9591519" cy="387382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124E3287-D801-4046-B993-AA36E9F5910B}"/>
              </a:ext>
            </a:extLst>
          </p:cNvPr>
          <p:cNvSpPr/>
          <p:nvPr/>
        </p:nvSpPr>
        <p:spPr>
          <a:xfrm>
            <a:off x="1198087" y="400886"/>
            <a:ext cx="979582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_tradnl" sz="5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Modelo de una Neurona Artificial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E517443C-D730-0A44-8D3D-5EA421A33B17}"/>
              </a:ext>
            </a:extLst>
          </p:cNvPr>
          <p:cNvSpPr/>
          <p:nvPr/>
        </p:nvSpPr>
        <p:spPr>
          <a:xfrm>
            <a:off x="394741" y="5437705"/>
            <a:ext cx="11797259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3200" b="1" i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Las variables de entrada y salida pueden ser binarias (digitales) o continuas (analógicas) dependiendo del modelo de aplicación.</a:t>
            </a:r>
            <a:endParaRPr lang="es-ES_tradnl" sz="3200" b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91391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9DBF7836-D79C-AD4A-97CE-8AE42CC262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4137" y="1514839"/>
            <a:ext cx="5963725" cy="534316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AA51075D-5967-BD4D-9EDE-B60714F7AB1B}"/>
              </a:ext>
            </a:extLst>
          </p:cNvPr>
          <p:cNvSpPr/>
          <p:nvPr/>
        </p:nvSpPr>
        <p:spPr>
          <a:xfrm>
            <a:off x="938432" y="370905"/>
            <a:ext cx="1031513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_tradnl" sz="5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Funciones de Activación Habituales</a:t>
            </a:r>
          </a:p>
        </p:txBody>
      </p:sp>
    </p:spTree>
    <p:extLst>
      <p:ext uri="{BB962C8B-B14F-4D97-AF65-F5344CB8AC3E}">
        <p14:creationId xmlns:p14="http://schemas.microsoft.com/office/powerpoint/2010/main" val="2548485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CDE42B57-ADFF-D54E-B125-5C0DB983EF34}"/>
              </a:ext>
            </a:extLst>
          </p:cNvPr>
          <p:cNvSpPr/>
          <p:nvPr/>
        </p:nvSpPr>
        <p:spPr>
          <a:xfrm>
            <a:off x="945070" y="493958"/>
            <a:ext cx="1030185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_tradnl" sz="5400" b="1" cap="none" spc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Expresión</a:t>
            </a:r>
            <a:r>
              <a:rPr lang="es-ES_tradnl" sz="5400" b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de la operación neuronal</a:t>
            </a:r>
            <a:endParaRPr lang="es-ES_tradnl" sz="5400" b="1" cap="none" spc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xmlns="" id="{B24F4BD5-C144-914A-9424-A9ED4D202F58}"/>
                  </a:ext>
                </a:extLst>
              </p:cNvPr>
              <p:cNvSpPr txBox="1"/>
              <p:nvPr/>
            </p:nvSpPr>
            <p:spPr>
              <a:xfrm>
                <a:off x="485104" y="2599157"/>
                <a:ext cx="11221790" cy="16596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4800" b="1" i="1" smtClean="0">
                              <a:ln w="10160">
                                <a:solidFill>
                                  <a:schemeClr val="accent5"/>
                                </a:solidFill>
                                <a:prstDash val="solid"/>
                              </a:ln>
                              <a:solidFill>
                                <a:srgbClr val="FFFFFF"/>
                              </a:solidFill>
                              <a:effectLst>
                                <a:outerShdw blurRad="38100" dist="22860" dir="5400000" algn="tl" rotWithShape="0">
                                  <a:srgbClr val="000000">
                                    <a:alpha val="30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4800" b="1" i="1" smtClean="0">
                              <a:ln w="10160">
                                <a:solidFill>
                                  <a:schemeClr val="accent5"/>
                                </a:solidFill>
                                <a:prstDash val="solid"/>
                              </a:ln>
                              <a:solidFill>
                                <a:srgbClr val="FFFFFF"/>
                              </a:solidFill>
                              <a:effectLst>
                                <a:outerShdw blurRad="38100" dist="22860" dir="5400000" algn="tl" rotWithShape="0">
                                  <a:srgbClr val="000000">
                                    <a:alpha val="30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s-ES" sz="4800" b="1" i="1" smtClean="0">
                              <a:ln w="10160">
                                <a:solidFill>
                                  <a:schemeClr val="accent5"/>
                                </a:solidFill>
                                <a:prstDash val="solid"/>
                              </a:ln>
                              <a:solidFill>
                                <a:srgbClr val="FFFFFF"/>
                              </a:solidFill>
                              <a:effectLst>
                                <a:outerShdw blurRad="38100" dist="22860" dir="5400000" algn="tl" rotWithShape="0">
                                  <a:srgbClr val="000000">
                                    <a:alpha val="30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s-ES" sz="4800" b="1" i="1" smtClean="0">
                              <a:ln w="10160">
                                <a:solidFill>
                                  <a:schemeClr val="accent5"/>
                                </a:solidFill>
                                <a:prstDash val="solid"/>
                              </a:ln>
                              <a:solidFill>
                                <a:srgbClr val="FFFFFF"/>
                              </a:solidFill>
                              <a:effectLst>
                                <a:outerShdw blurRad="38100" dist="22860" dir="5400000" algn="tl" rotWithShape="0">
                                  <a:srgbClr val="000000">
                                    <a:alpha val="30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sz="4800" b="1" i="1" smtClean="0">
                              <a:ln w="10160">
                                <a:solidFill>
                                  <a:schemeClr val="accent5"/>
                                </a:solidFill>
                                <a:prstDash val="solid"/>
                              </a:ln>
                              <a:solidFill>
                                <a:srgbClr val="FFFFFF"/>
                              </a:solidFill>
                              <a:effectLst>
                                <a:outerShdw blurRad="38100" dist="22860" dir="5400000" algn="tl" rotWithShape="0">
                                  <a:srgbClr val="000000">
                                    <a:alpha val="30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es-ES" sz="4800" b="1" i="1" smtClean="0">
                          <a:ln w="10160">
                            <a:solidFill>
                              <a:schemeClr val="accent5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38100" dist="22860" dir="5400000" algn="tl" rotWithShape="0">
                              <a:srgbClr val="000000">
                                <a:alpha val="30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ES" sz="4800" b="1" i="1" smtClean="0">
                              <a:ln w="10160">
                                <a:solidFill>
                                  <a:schemeClr val="accent5"/>
                                </a:solidFill>
                                <a:prstDash val="solid"/>
                              </a:ln>
                              <a:solidFill>
                                <a:srgbClr val="FFFFFF"/>
                              </a:solidFill>
                              <a:effectLst>
                                <a:outerShdw blurRad="38100" dist="22860" dir="5400000" algn="tl" rotWithShape="0">
                                  <a:srgbClr val="000000">
                                    <a:alpha val="30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4800" b="1" i="1" smtClean="0">
                              <a:ln w="10160">
                                <a:solidFill>
                                  <a:schemeClr val="accent5"/>
                                </a:solidFill>
                                <a:prstDash val="solid"/>
                              </a:ln>
                              <a:solidFill>
                                <a:srgbClr val="FFFFFF"/>
                              </a:solidFill>
                              <a:effectLst>
                                <a:outerShdw blurRad="38100" dist="22860" dir="5400000" algn="tl" rotWithShape="0">
                                  <a:srgbClr val="000000">
                                    <a:alpha val="30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s-ES" sz="4800" b="1" i="1" smtClean="0">
                              <a:ln w="10160">
                                <a:solidFill>
                                  <a:schemeClr val="accent5"/>
                                </a:solidFill>
                                <a:prstDash val="solid"/>
                              </a:ln>
                              <a:solidFill>
                                <a:srgbClr val="FFFFFF"/>
                              </a:solidFill>
                              <a:effectLst>
                                <a:outerShdw blurRad="38100" dist="22860" dir="5400000" algn="tl" rotWithShape="0">
                                  <a:srgbClr val="000000">
                                    <a:alpha val="30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d>
                        <m:dPr>
                          <m:ctrlPr>
                            <a:rPr lang="es-ES" sz="4800" b="1" i="1" smtClean="0">
                              <a:ln w="10160">
                                <a:solidFill>
                                  <a:schemeClr val="accent5"/>
                                </a:solidFill>
                                <a:prstDash val="solid"/>
                              </a:ln>
                              <a:solidFill>
                                <a:srgbClr val="FFFFFF"/>
                              </a:solidFill>
                              <a:effectLst>
                                <a:outerShdw blurRad="38100" dist="22860" dir="5400000" algn="tl" rotWithShape="0">
                                  <a:srgbClr val="000000">
                                    <a:alpha val="30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ES" sz="4800" b="1" i="1" smtClean="0">
                                  <a:ln w="10160">
                                    <a:solidFill>
                                      <a:schemeClr val="accent5"/>
                                    </a:solidFill>
                                    <a:prstDash val="solid"/>
                                  </a:ln>
                                  <a:solidFill>
                                    <a:srgbClr val="FFFFFF"/>
                                  </a:solidFill>
                                  <a:effectLst>
                                    <a:outerShdw blurRad="38100" dist="22860" dir="5400000" algn="tl" rotWithShape="0">
                                      <a:srgbClr val="000000">
                                        <a:alpha val="30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4800" b="1" i="1" smtClean="0">
                                  <a:ln w="10160">
                                    <a:solidFill>
                                      <a:schemeClr val="accent5"/>
                                    </a:solidFill>
                                    <a:prstDash val="solid"/>
                                  </a:ln>
                                  <a:solidFill>
                                    <a:srgbClr val="FFFFFF"/>
                                  </a:solidFill>
                                  <a:effectLst>
                                    <a:outerShdw blurRad="38100" dist="22860" dir="5400000" algn="tl" rotWithShape="0">
                                      <a:srgbClr val="000000">
                                        <a:alpha val="30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</m:e>
                            <m:sub>
                              <m:r>
                                <a:rPr lang="es-ES" sz="4800" b="1" i="1" smtClean="0">
                                  <a:ln w="10160">
                                    <a:solidFill>
                                      <a:schemeClr val="accent5"/>
                                    </a:solidFill>
                                    <a:prstDash val="solid"/>
                                  </a:ln>
                                  <a:solidFill>
                                    <a:srgbClr val="FFFFFF"/>
                                  </a:solidFill>
                                  <a:effectLst>
                                    <a:outerShdw blurRad="38100" dist="22860" dir="5400000" algn="tl" rotWithShape="0">
                                      <a:srgbClr val="000000">
                                        <a:alpha val="30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d>
                            <m:dPr>
                              <m:ctrlPr>
                                <a:rPr lang="es-ES" sz="4800" b="1" i="1" smtClean="0">
                                  <a:ln w="10160">
                                    <a:solidFill>
                                      <a:schemeClr val="accent5"/>
                                    </a:solidFill>
                                    <a:prstDash val="solid"/>
                                  </a:ln>
                                  <a:solidFill>
                                    <a:srgbClr val="FFFFFF"/>
                                  </a:solidFill>
                                  <a:effectLst>
                                    <a:outerShdw blurRad="38100" dist="22860" dir="5400000" algn="tl" rotWithShape="0">
                                      <a:srgbClr val="000000">
                                        <a:alpha val="30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s-ES" sz="4800" b="1" i="1" smtClean="0">
                                      <a:ln w="10160">
                                        <a:solidFill>
                                          <a:schemeClr val="accent5"/>
                                        </a:solidFill>
                                        <a:prstDash val="solid"/>
                                      </a:ln>
                                      <a:solidFill>
                                        <a:srgbClr val="FFFFFF"/>
                                      </a:solidFill>
                                      <a:effectLst>
                                        <a:outerShdw blurRad="38100" dist="22860" dir="5400000" algn="tl" rotWithShape="0">
                                          <a:srgbClr val="000000">
                                            <a:alpha val="30000"/>
                                          </a:srgb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4800" b="1" i="1" smtClean="0">
                                      <a:ln w="10160">
                                        <a:solidFill>
                                          <a:schemeClr val="accent5"/>
                                        </a:solidFill>
                                        <a:prstDash val="solid"/>
                                      </a:ln>
                                      <a:solidFill>
                                        <a:srgbClr val="FFFFFF"/>
                                      </a:solidFill>
                                      <a:effectLst>
                                        <a:outerShdw blurRad="38100" dist="22860" dir="5400000" algn="tl" rotWithShape="0">
                                          <a:srgbClr val="000000">
                                            <a:alpha val="30000"/>
                                          </a:srgb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lang="es-ES" sz="4800" b="1" i="1" smtClean="0">
                                      <a:ln w="10160">
                                        <a:solidFill>
                                          <a:schemeClr val="accent5"/>
                                        </a:solidFill>
                                        <a:prstDash val="solid"/>
                                      </a:ln>
                                      <a:solidFill>
                                        <a:srgbClr val="FFFFFF"/>
                                      </a:solidFill>
                                      <a:effectLst>
                                        <a:outerShdw blurRad="38100" dist="22860" dir="5400000" algn="tl" rotWithShape="0">
                                          <a:srgbClr val="000000">
                                            <a:alpha val="30000"/>
                                          </a:srgb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s-ES" sz="4800" b="1" i="1" smtClean="0">
                                      <a:ln w="10160">
                                        <a:solidFill>
                                          <a:schemeClr val="accent5"/>
                                        </a:solidFill>
                                        <a:prstDash val="solid"/>
                                      </a:ln>
                                      <a:solidFill>
                                        <a:srgbClr val="FFFFFF"/>
                                      </a:solidFill>
                                      <a:effectLst>
                                        <a:outerShdw blurRad="38100" dist="22860" dir="5400000" algn="tl" rotWithShape="0">
                                          <a:srgbClr val="000000">
                                            <a:alpha val="30000"/>
                                          </a:srgb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s-ES" sz="4800" b="1" i="1" smtClean="0">
                                      <a:ln w="10160">
                                        <a:solidFill>
                                          <a:schemeClr val="accent5"/>
                                        </a:solidFill>
                                        <a:prstDash val="solid"/>
                                      </a:ln>
                                      <a:solidFill>
                                        <a:srgbClr val="FFFFFF"/>
                                      </a:solidFill>
                                      <a:effectLst>
                                        <a:outerShdw blurRad="38100" dist="22860" dir="5400000" algn="tl" rotWithShape="0">
                                          <a:srgbClr val="000000">
                                            <a:alpha val="30000"/>
                                          </a:srgb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  <m:r>
                                    <a:rPr lang="es-ES" sz="4800" b="1" i="1" smtClean="0">
                                      <a:ln w="10160">
                                        <a:solidFill>
                                          <a:schemeClr val="accent5"/>
                                        </a:solidFill>
                                        <a:prstDash val="solid"/>
                                      </a:ln>
                                      <a:solidFill>
                                        <a:srgbClr val="FFFFFF"/>
                                      </a:solidFill>
                                      <a:effectLst>
                                        <a:outerShdw blurRad="38100" dist="22860" dir="5400000" algn="tl" rotWithShape="0">
                                          <a:srgbClr val="000000">
                                            <a:alpha val="30000"/>
                                          </a:srgb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s-ES" sz="4800" b="1" i="1" smtClean="0">
                                      <a:ln w="10160">
                                        <a:solidFill>
                                          <a:schemeClr val="accent5"/>
                                        </a:solidFill>
                                        <a:prstDash val="solid"/>
                                      </a:ln>
                                      <a:solidFill>
                                        <a:srgbClr val="FFFFFF"/>
                                      </a:solidFill>
                                      <a:effectLst>
                                        <a:outerShdw blurRad="38100" dist="22860" dir="5400000" algn="tl" rotWithShape="0">
                                          <a:srgbClr val="000000">
                                            <a:alpha val="30000"/>
                                          </a:srgb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e>
                              </m:d>
                              <m:r>
                                <a:rPr lang="es-ES" sz="4800" b="1" i="1" smtClean="0">
                                  <a:ln w="10160">
                                    <a:solidFill>
                                      <a:schemeClr val="accent5"/>
                                    </a:solidFill>
                                    <a:prstDash val="solid"/>
                                  </a:ln>
                                  <a:solidFill>
                                    <a:srgbClr val="FFFFFF"/>
                                  </a:solidFill>
                                  <a:effectLst>
                                    <a:outerShdw blurRad="38100" dist="22860" dir="5400000" algn="tl" rotWithShape="0">
                                      <a:srgbClr val="000000">
                                        <a:alpha val="30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s-ES" sz="4800" b="1" i="1" smtClean="0">
                                      <a:ln w="10160">
                                        <a:solidFill>
                                          <a:schemeClr val="accent5"/>
                                        </a:solidFill>
                                        <a:prstDash val="solid"/>
                                      </a:ln>
                                      <a:solidFill>
                                        <a:srgbClr val="FFFFFF"/>
                                      </a:solidFill>
                                      <a:effectLst>
                                        <a:outerShdw blurRad="38100" dist="22860" dir="5400000" algn="tl" rotWithShape="0">
                                          <a:srgbClr val="000000">
                                            <a:alpha val="30000"/>
                                          </a:srgb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4800" b="1" i="1" smtClean="0">
                                      <a:ln w="10160">
                                        <a:solidFill>
                                          <a:schemeClr val="accent5"/>
                                        </a:solidFill>
                                        <a:prstDash val="solid"/>
                                      </a:ln>
                                      <a:solidFill>
                                        <a:srgbClr val="FFFFFF"/>
                                      </a:solidFill>
                                      <a:effectLst>
                                        <a:outerShdw blurRad="38100" dist="22860" dir="5400000" algn="tl" rotWithShape="0">
                                          <a:srgbClr val="000000">
                                            <a:alpha val="30000"/>
                                          </a:srgb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𝝈</m:t>
                                  </m:r>
                                </m:e>
                                <m:sub>
                                  <m:r>
                                    <a:rPr lang="es-ES" sz="4800" b="1" i="1" smtClean="0">
                                      <a:ln w="10160">
                                        <a:solidFill>
                                          <a:schemeClr val="accent5"/>
                                        </a:solidFill>
                                        <a:prstDash val="solid"/>
                                      </a:ln>
                                      <a:solidFill>
                                        <a:srgbClr val="FFFFFF"/>
                                      </a:solidFill>
                                      <a:effectLst>
                                        <a:outerShdw blurRad="38100" dist="22860" dir="5400000" algn="tl" rotWithShape="0">
                                          <a:srgbClr val="000000">
                                            <a:alpha val="30000"/>
                                          </a:srgb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s-ES" sz="4800" b="1" i="1" smtClean="0">
                                      <a:ln w="10160">
                                        <a:solidFill>
                                          <a:schemeClr val="accent5"/>
                                        </a:solidFill>
                                        <a:prstDash val="solid"/>
                                      </a:ln>
                                      <a:solidFill>
                                        <a:srgbClr val="FFFFFF"/>
                                      </a:solidFill>
                                      <a:effectLst>
                                        <a:outerShdw blurRad="38100" dist="22860" dir="5400000" algn="tl" rotWithShape="0">
                                          <a:srgbClr val="000000">
                                            <a:alpha val="30000"/>
                                          </a:srgb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s-ES" sz="4800" b="1" i="1" smtClean="0">
                                          <a:ln w="10160">
                                            <a:solidFill>
                                              <a:schemeClr val="accent5"/>
                                            </a:solidFill>
                                            <a:prstDash val="solid"/>
                                          </a:ln>
                                          <a:solidFill>
                                            <a:srgbClr val="FFFFFF"/>
                                          </a:solidFill>
                                          <a:effectLst>
                                            <a:outerShdw blurRad="38100" dist="22860" dir="5400000" algn="tl" rotWithShape="0">
                                              <a:srgbClr val="000000">
                                                <a:alpha val="30000"/>
                                              </a:srgb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sz="4800" b="1" i="1" smtClean="0">
                                          <a:ln w="10160">
                                            <a:solidFill>
                                              <a:schemeClr val="accent5"/>
                                            </a:solidFill>
                                            <a:prstDash val="solid"/>
                                          </a:ln>
                                          <a:solidFill>
                                            <a:srgbClr val="FFFFFF"/>
                                          </a:solidFill>
                                          <a:effectLst>
                                            <a:outerShdw blurRad="38100" dist="22860" dir="5400000" algn="tl" rotWithShape="0">
                                              <a:srgbClr val="000000">
                                                <a:alpha val="30000"/>
                                              </a:srgb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𝒘</m:t>
                                      </m:r>
                                    </m:e>
                                    <m:sub>
                                      <m:r>
                                        <a:rPr lang="es-ES" sz="4800" b="1" i="1" smtClean="0">
                                          <a:ln w="10160">
                                            <a:solidFill>
                                              <a:schemeClr val="accent5"/>
                                            </a:solidFill>
                                            <a:prstDash val="solid"/>
                                          </a:ln>
                                          <a:solidFill>
                                            <a:srgbClr val="FFFFFF"/>
                                          </a:solidFill>
                                          <a:effectLst>
                                            <a:outerShdw blurRad="38100" dist="22860" dir="5400000" algn="tl" rotWithShape="0">
                                              <a:srgbClr val="000000">
                                                <a:alpha val="30000"/>
                                              </a:srgb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𝒊𝒋</m:t>
                                      </m:r>
                                    </m:sub>
                                  </m:sSub>
                                  <m:r>
                                    <a:rPr lang="es-ES" sz="4800" b="1" i="1" smtClean="0">
                                      <a:ln w="10160">
                                        <a:solidFill>
                                          <a:schemeClr val="accent5"/>
                                        </a:solidFill>
                                        <a:prstDash val="solid"/>
                                      </a:ln>
                                      <a:solidFill>
                                        <a:srgbClr val="FFFFFF"/>
                                      </a:solidFill>
                                      <a:effectLst>
                                        <a:outerShdw blurRad="38100" dist="22860" dir="5400000" algn="tl" rotWithShape="0">
                                          <a:srgbClr val="000000">
                                            <a:alpha val="30000"/>
                                          </a:srgb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s-ES" sz="4800" b="1" i="1" smtClean="0">
                                          <a:ln w="10160">
                                            <a:solidFill>
                                              <a:schemeClr val="accent5"/>
                                            </a:solidFill>
                                            <a:prstDash val="solid"/>
                                          </a:ln>
                                          <a:solidFill>
                                            <a:srgbClr val="FFFFFF"/>
                                          </a:solidFill>
                                          <a:effectLst>
                                            <a:outerShdw blurRad="38100" dist="22860" dir="5400000" algn="tl" rotWithShape="0">
                                              <a:srgbClr val="000000">
                                                <a:alpha val="30000"/>
                                              </a:srgb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sz="4800" b="1" i="1" smtClean="0">
                                          <a:ln w="10160">
                                            <a:solidFill>
                                              <a:schemeClr val="accent5"/>
                                            </a:solidFill>
                                            <a:prstDash val="solid"/>
                                          </a:ln>
                                          <a:solidFill>
                                            <a:srgbClr val="FFFFFF"/>
                                          </a:solidFill>
                                          <a:effectLst>
                                            <a:outerShdw blurRad="38100" dist="22860" dir="5400000" algn="tl" rotWithShape="0">
                                              <a:srgbClr val="000000">
                                                <a:alpha val="30000"/>
                                              </a:srgb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s-ES" sz="4800" b="1" i="1" smtClean="0">
                                          <a:ln w="10160">
                                            <a:solidFill>
                                              <a:schemeClr val="accent5"/>
                                            </a:solidFill>
                                            <a:prstDash val="solid"/>
                                          </a:ln>
                                          <a:solidFill>
                                            <a:srgbClr val="FFFFFF"/>
                                          </a:solidFill>
                                          <a:effectLst>
                                            <a:outerShdw blurRad="38100" dist="22860" dir="5400000" algn="tl" rotWithShape="0">
                                              <a:srgbClr val="000000">
                                                <a:alpha val="30000"/>
                                              </a:srgb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s-ES" sz="4800" b="1" i="1" smtClean="0">
                                          <a:ln w="10160">
                                            <a:solidFill>
                                              <a:schemeClr val="accent5"/>
                                            </a:solidFill>
                                            <a:prstDash val="solid"/>
                                          </a:ln>
                                          <a:solidFill>
                                            <a:srgbClr val="FFFFFF"/>
                                          </a:solidFill>
                                          <a:effectLst>
                                            <a:outerShdw blurRad="38100" dist="22860" dir="5400000" algn="tl" rotWithShape="0">
                                              <a:srgbClr val="000000">
                                                <a:alpha val="30000"/>
                                              </a:srgb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s-ES" sz="4800" b="1" i="1" smtClean="0">
                                          <a:ln w="10160">
                                            <a:solidFill>
                                              <a:schemeClr val="accent5"/>
                                            </a:solidFill>
                                            <a:prstDash val="solid"/>
                                          </a:ln>
                                          <a:solidFill>
                                            <a:srgbClr val="FFFFFF"/>
                                          </a:solidFill>
                                          <a:effectLst>
                                            <a:outerShdw blurRad="38100" dist="22860" dir="5400000" algn="tl" rotWithShape="0">
                                              <a:srgbClr val="000000">
                                                <a:alpha val="30000"/>
                                              </a:srgb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𝒕</m:t>
                                      </m:r>
                                    </m:e>
                                  </m:d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lang="es-ES_tradnl" sz="80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24F4BD5-C144-914A-9424-A9ED4D202F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104" y="2599157"/>
                <a:ext cx="11221790" cy="1659685"/>
              </a:xfrm>
              <a:prstGeom prst="rect">
                <a:avLst/>
              </a:prstGeom>
              <a:blipFill>
                <a:blip r:embed="rId3"/>
                <a:stretch>
                  <a:fillRect b="-3817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596466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6B60CA35-2116-8C45-B008-7AACB1B9D5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1211" y="1536618"/>
            <a:ext cx="9629577" cy="504406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4FEF273D-B310-6441-B6D3-5027728F83CA}"/>
              </a:ext>
            </a:extLst>
          </p:cNvPr>
          <p:cNvSpPr/>
          <p:nvPr/>
        </p:nvSpPr>
        <p:spPr>
          <a:xfrm>
            <a:off x="1721628" y="613288"/>
            <a:ext cx="874874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_tradnl" sz="5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Conexión con varias neuronas</a:t>
            </a:r>
          </a:p>
        </p:txBody>
      </p:sp>
    </p:spTree>
    <p:extLst>
      <p:ext uri="{BB962C8B-B14F-4D97-AF65-F5344CB8AC3E}">
        <p14:creationId xmlns:p14="http://schemas.microsoft.com/office/powerpoint/2010/main" val="11957852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54FA5368-1C75-3843-AA6A-A790FA4D1E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1088" y="1758741"/>
            <a:ext cx="8489824" cy="432726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7F676FCA-F61B-794D-A555-CE5EE42FC69F}"/>
              </a:ext>
            </a:extLst>
          </p:cNvPr>
          <p:cNvSpPr/>
          <p:nvPr/>
        </p:nvSpPr>
        <p:spPr>
          <a:xfrm>
            <a:off x="1258087" y="370905"/>
            <a:ext cx="979575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_tradnl" sz="5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Modelo de una neurona estándar</a:t>
            </a:r>
          </a:p>
        </p:txBody>
      </p:sp>
    </p:spTree>
    <p:extLst>
      <p:ext uri="{BB962C8B-B14F-4D97-AF65-F5344CB8AC3E}">
        <p14:creationId xmlns:p14="http://schemas.microsoft.com/office/powerpoint/2010/main" val="1306880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9DF89D88-CA5E-0E40-9AC9-A73AAEDA7F57}"/>
              </a:ext>
            </a:extLst>
          </p:cNvPr>
          <p:cNvSpPr/>
          <p:nvPr/>
        </p:nvSpPr>
        <p:spPr>
          <a:xfrm>
            <a:off x="3043818" y="583899"/>
            <a:ext cx="610436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_tradnl" sz="5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Fases de </a:t>
            </a:r>
            <a:r>
              <a:rPr lang="es-ES_tradnl" sz="54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aprendizaje</a:t>
            </a:r>
            <a:endParaRPr lang="es-ES_tradnl" sz="54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42F62AD8-2868-ED40-A00B-46CDC459D8A1}"/>
              </a:ext>
            </a:extLst>
          </p:cNvPr>
          <p:cNvSpPr/>
          <p:nvPr/>
        </p:nvSpPr>
        <p:spPr>
          <a:xfrm>
            <a:off x="762936" y="2474819"/>
            <a:ext cx="10666125" cy="258532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s-ES_tradnl" sz="5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Supervisado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s-ES_tradnl" sz="54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No supervisado o auto organizado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s-ES_tradnl" sz="5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Reforzado</a:t>
            </a:r>
          </a:p>
        </p:txBody>
      </p:sp>
    </p:spTree>
    <p:extLst>
      <p:ext uri="{BB962C8B-B14F-4D97-AF65-F5344CB8AC3E}">
        <p14:creationId xmlns:p14="http://schemas.microsoft.com/office/powerpoint/2010/main" val="398034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A4B00E03-D8A2-C745-86D4-19CC1B0637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771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077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28840DDA-F42A-264D-B277-FEF5943A37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3720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DE46FFD7-FF26-2F40-A98B-E3DC5F9D28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365" y="-68179"/>
            <a:ext cx="10389269" cy="6926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0318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122;g63349c0ac5_1_20">
            <a:extLst>
              <a:ext uri="{FF2B5EF4-FFF2-40B4-BE49-F238E27FC236}">
                <a16:creationId xmlns:a16="http://schemas.microsoft.com/office/drawing/2014/main" xmlns="" id="{0E0A2C5D-8A8D-E547-8CFC-8E72484E4766}"/>
              </a:ext>
            </a:extLst>
          </p:cNvPr>
          <p:cNvPicPr preferRelativeResize="0"/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1455" y="1767745"/>
            <a:ext cx="9069049" cy="509025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287596CB-5C6A-4B45-8D5F-AA7CCE3A17F4}"/>
              </a:ext>
            </a:extLst>
          </p:cNvPr>
          <p:cNvSpPr/>
          <p:nvPr/>
        </p:nvSpPr>
        <p:spPr>
          <a:xfrm>
            <a:off x="4808795" y="581322"/>
            <a:ext cx="25744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_tradnl" sz="54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Big Data</a:t>
            </a:r>
            <a:endParaRPr lang="es-ES_tradnl" sz="54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26044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4EAC8A95-2F57-F045-B5E7-CEEB3F0609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5208" y="1302490"/>
            <a:ext cx="7461584" cy="555551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934E7121-BEF3-E346-9DFD-9C3661A718DE}"/>
              </a:ext>
            </a:extLst>
          </p:cNvPr>
          <p:cNvSpPr/>
          <p:nvPr/>
        </p:nvSpPr>
        <p:spPr>
          <a:xfrm>
            <a:off x="2766858" y="379160"/>
            <a:ext cx="665829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_tradnl" sz="5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Redes </a:t>
            </a:r>
            <a:r>
              <a:rPr lang="es-ES_tradnl" sz="5400" b="1" cap="none" spc="0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convolucionales</a:t>
            </a:r>
            <a:endParaRPr lang="es-ES_tradnl" sz="54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70114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194;g63349c0ac5_2_3">
            <a:extLst>
              <a:ext uri="{FF2B5EF4-FFF2-40B4-BE49-F238E27FC236}">
                <a16:creationId xmlns:a16="http://schemas.microsoft.com/office/drawing/2014/main" xmlns="" id="{11DAB4E4-7901-E541-847E-E8188DA2BC1F}"/>
              </a:ext>
            </a:extLst>
          </p:cNvPr>
          <p:cNvPicPr preferRelativeResize="0"/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3605" y="1559105"/>
            <a:ext cx="5244028" cy="3282717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95;g63349c0ac5_2_3">
            <a:extLst>
              <a:ext uri="{FF2B5EF4-FFF2-40B4-BE49-F238E27FC236}">
                <a16:creationId xmlns:a16="http://schemas.microsoft.com/office/drawing/2014/main" xmlns="" id="{633D2444-02F0-CF4D-A23B-12CCD2CC9C36}"/>
              </a:ext>
            </a:extLst>
          </p:cNvPr>
          <p:cNvSpPr txBox="1"/>
          <p:nvPr/>
        </p:nvSpPr>
        <p:spPr>
          <a:xfrm>
            <a:off x="5890405" y="4841822"/>
            <a:ext cx="6301596" cy="1832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40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Debate: ¿Es necesaria la subvención del Estado para la educación pre-escolar?</a:t>
            </a:r>
            <a:endParaRPr sz="54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7" name="Google Shape;196;g63349c0ac5_2_3">
            <a:extLst>
              <a:ext uri="{FF2B5EF4-FFF2-40B4-BE49-F238E27FC236}">
                <a16:creationId xmlns:a16="http://schemas.microsoft.com/office/drawing/2014/main" xmlns="" id="{9B8E6647-7AD6-DB4D-9B86-221EA1D80E9F}"/>
              </a:ext>
            </a:extLst>
          </p:cNvPr>
          <p:cNvPicPr preferRelativeResize="0"/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732" y="2083761"/>
            <a:ext cx="5415229" cy="3399938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197;g63349c0ac5_2_3">
            <a:extLst>
              <a:ext uri="{FF2B5EF4-FFF2-40B4-BE49-F238E27FC236}">
                <a16:creationId xmlns:a16="http://schemas.microsoft.com/office/drawing/2014/main" xmlns="" id="{B82FE78A-74D5-CD46-9C09-D20293B63E81}"/>
              </a:ext>
            </a:extLst>
          </p:cNvPr>
          <p:cNvSpPr txBox="1"/>
          <p:nvPr/>
        </p:nvSpPr>
        <p:spPr>
          <a:xfrm>
            <a:off x="312732" y="5328644"/>
            <a:ext cx="2298005" cy="1136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40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Jeopardy</a:t>
            </a:r>
            <a:endParaRPr sz="54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A6A84FD3-EC73-1B43-91D2-E082B1C3BE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732" y="-206606"/>
            <a:ext cx="5244028" cy="2208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64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934E7121-BEF3-E346-9DFD-9C3661A718DE}"/>
              </a:ext>
            </a:extLst>
          </p:cNvPr>
          <p:cNvSpPr/>
          <p:nvPr/>
        </p:nvSpPr>
        <p:spPr>
          <a:xfrm>
            <a:off x="3231766" y="379160"/>
            <a:ext cx="572849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_tradnl" sz="5400" b="1" cap="none" spc="0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IBM Watson Studio</a:t>
            </a:r>
            <a:endParaRPr lang="es-ES_tradnl" sz="54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092" y="1302490"/>
            <a:ext cx="9591675" cy="544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934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934E7121-BEF3-E346-9DFD-9C3661A718DE}"/>
              </a:ext>
            </a:extLst>
          </p:cNvPr>
          <p:cNvSpPr/>
          <p:nvPr/>
        </p:nvSpPr>
        <p:spPr>
          <a:xfrm>
            <a:off x="1781992" y="59750"/>
            <a:ext cx="8628067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_tradnl" sz="48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Nodos para Redes Neuronales en</a:t>
            </a:r>
          </a:p>
          <a:p>
            <a:pPr algn="ctr"/>
            <a:r>
              <a:rPr lang="es-ES_tradnl" sz="48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IBM Watson Studio</a:t>
            </a:r>
            <a:endParaRPr lang="es-ES_tradnl" sz="48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671" y="1561169"/>
            <a:ext cx="2314575" cy="1266825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945" y="2956083"/>
            <a:ext cx="2352675" cy="349567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2838" y="1621555"/>
            <a:ext cx="2390775" cy="122872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2838" y="2956083"/>
            <a:ext cx="2247900" cy="295275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4877" y="5271409"/>
            <a:ext cx="2417305" cy="1249279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2563" y="1595415"/>
            <a:ext cx="2333625" cy="215265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2563" y="3911357"/>
            <a:ext cx="2381250" cy="1266825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1613" y="5426021"/>
            <a:ext cx="2343150" cy="790575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4877" y="1583455"/>
            <a:ext cx="2247900" cy="1571625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4877" y="3444632"/>
            <a:ext cx="2381250" cy="173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455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6383456d8f_2_0"/>
          <p:cNvSpPr txBox="1">
            <a:spLocks noGrp="1"/>
          </p:cNvSpPr>
          <p:nvPr>
            <p:ph type="title"/>
          </p:nvPr>
        </p:nvSpPr>
        <p:spPr>
          <a:xfrm>
            <a:off x="609600" y="274627"/>
            <a:ext cx="10972800" cy="264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60933" rIns="121900" bIns="60933" rtlCol="0" anchor="ctr" anchorCtr="0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buSzPts val="1800"/>
            </a:pPr>
            <a:r>
              <a:rPr lang="es-MX" sz="9600">
                <a:solidFill>
                  <a:srgbClr val="FFFFFF"/>
                </a:solidFill>
              </a:rPr>
              <a:t>¡COMENCEMOS!</a:t>
            </a:r>
            <a:endParaRPr sz="9600">
              <a:solidFill>
                <a:srgbClr val="FFFFFF"/>
              </a:solidFill>
            </a:endParaRPr>
          </a:p>
        </p:txBody>
      </p:sp>
      <p:pic>
        <p:nvPicPr>
          <p:cNvPr id="226" name="Google Shape;226;g6383456d8f_2_0"/>
          <p:cNvPicPr preferRelativeResize="0"/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24069" y="2436402"/>
            <a:ext cx="7343867" cy="40443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05847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"/>
          <p:cNvSpPr txBox="1">
            <a:spLocks noGrp="1"/>
          </p:cNvSpPr>
          <p:nvPr>
            <p:ph type="title"/>
          </p:nvPr>
        </p:nvSpPr>
        <p:spPr>
          <a:xfrm>
            <a:off x="609597" y="1144691"/>
            <a:ext cx="11012131" cy="101803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60933" rIns="121900" bIns="60933" rtlCol="0" anchor="ctr" anchorCtr="0"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Clr>
                <a:srgbClr val="8CB3E3"/>
              </a:buClr>
              <a:buSzPts val="3600"/>
            </a:pPr>
            <a:r>
              <a:rPr lang="es-MX" sz="4800" b="1" dirty="0">
                <a:solidFill>
                  <a:schemeClr val="bg1"/>
                </a:solidFill>
              </a:rPr>
              <a:t>Pre-</a:t>
            </a:r>
            <a:r>
              <a:rPr lang="es-MX" sz="4800" b="1" dirty="0" err="1">
                <a:solidFill>
                  <a:schemeClr val="bg1"/>
                </a:solidFill>
              </a:rPr>
              <a:t>work</a:t>
            </a:r>
            <a:endParaRPr sz="4800" b="1" dirty="0">
              <a:solidFill>
                <a:schemeClr val="bg1"/>
              </a:solidFill>
            </a:endParaRPr>
          </a:p>
        </p:txBody>
      </p:sp>
      <p:sp>
        <p:nvSpPr>
          <p:cNvPr id="232" name="Google Shape;232;p1"/>
          <p:cNvSpPr txBox="1">
            <a:spLocks noGrp="1"/>
          </p:cNvSpPr>
          <p:nvPr>
            <p:ph type="body" idx="1"/>
          </p:nvPr>
        </p:nvSpPr>
        <p:spPr>
          <a:xfrm>
            <a:off x="618296" y="2602344"/>
            <a:ext cx="6606369" cy="396386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60933" rIns="121900" bIns="60933" rtlCol="0" anchor="t" anchorCtr="0">
            <a:normAutofit lnSpcReduction="10000"/>
          </a:bodyPr>
          <a:lstStyle/>
          <a:p>
            <a:pPr marL="16933" indent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2600"/>
              <a:buNone/>
            </a:pPr>
            <a:r>
              <a:rPr lang="es-MX" sz="3467" u="sng" dirty="0" smtClean="0">
                <a:solidFill>
                  <a:schemeClr val="bg1"/>
                </a:solidFill>
              </a:rPr>
              <a:t>https</a:t>
            </a:r>
            <a:r>
              <a:rPr lang="es-MX" sz="3467" u="sng" dirty="0">
                <a:solidFill>
                  <a:schemeClr val="bg1"/>
                </a:solidFill>
              </a:rPr>
              <a:t>://</a:t>
            </a:r>
            <a:r>
              <a:rPr lang="es-MX" sz="3467" u="sng" dirty="0" smtClean="0">
                <a:solidFill>
                  <a:schemeClr val="bg1"/>
                </a:solidFill>
              </a:rPr>
              <a:t>github.com/fatalityignpab/Workshop-Redes-Neuronales</a:t>
            </a:r>
          </a:p>
          <a:p>
            <a:pPr marL="16933" indent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2600"/>
              <a:buNone/>
            </a:pPr>
            <a:r>
              <a:rPr lang="es-MX" sz="3467" dirty="0" smtClean="0">
                <a:solidFill>
                  <a:schemeClr val="bg1"/>
                </a:solidFill>
              </a:rPr>
              <a:t>Repositorio donde viene la práctica, los manuales de activación de IBM Cloud y esta presentación.</a:t>
            </a:r>
          </a:p>
          <a:p>
            <a:pPr marL="16933" indent="0" algn="ct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2600"/>
              <a:buNone/>
            </a:pPr>
            <a:r>
              <a:rPr lang="es-MX" sz="3467" b="1" i="1" dirty="0" smtClean="0">
                <a:solidFill>
                  <a:schemeClr val="bg1"/>
                </a:solidFill>
              </a:rPr>
              <a:t>IBM Cloud</a:t>
            </a:r>
          </a:p>
          <a:p>
            <a:pPr marL="16933" indent="0" algn="ct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2600"/>
              <a:buNone/>
            </a:pPr>
            <a:r>
              <a:rPr lang="es-MX" sz="3467" b="1" dirty="0" smtClean="0">
                <a:solidFill>
                  <a:schemeClr val="bg1"/>
                </a:solidFill>
              </a:rPr>
              <a:t>cloud.ibm.com</a:t>
            </a:r>
          </a:p>
          <a:p>
            <a:pPr marL="16933" indent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2600"/>
              <a:buNone/>
            </a:pPr>
            <a:endParaRPr lang="es-MX" sz="3467" dirty="0" smtClean="0">
              <a:solidFill>
                <a:schemeClr val="bg1"/>
              </a:solidFill>
            </a:endParaRPr>
          </a:p>
          <a:p>
            <a:pPr marL="16933" indent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2600"/>
              <a:buNone/>
            </a:pPr>
            <a:endParaRPr lang="es-MX" sz="3467" dirty="0" smtClean="0">
              <a:solidFill>
                <a:schemeClr val="bg1"/>
              </a:solidFill>
            </a:endParaRPr>
          </a:p>
          <a:p>
            <a:pPr marL="457189" indent="-440256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2600"/>
              <a:buFont typeface="Calibri"/>
              <a:buChar char="•"/>
            </a:pPr>
            <a:endParaRPr lang="es-MX" sz="3467" u="sng" dirty="0" smtClean="0">
              <a:solidFill>
                <a:srgbClr val="FFFFFF"/>
              </a:solidFill>
            </a:endParaRPr>
          </a:p>
        </p:txBody>
      </p:sp>
      <p:pic>
        <p:nvPicPr>
          <p:cNvPr id="234" name="Google Shape;234;p1"/>
          <p:cNvPicPr preferRelativeResize="0"/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37006" y="246227"/>
            <a:ext cx="2550756" cy="23561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1"/>
          <p:cNvPicPr preferRelativeResize="0"/>
          <p:nvPr/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92094" y="143344"/>
            <a:ext cx="2832571" cy="25618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https://www.qrcode.es/wp-content/themes/ultra/qrcdr/qrcodes/d309edfd9403ce8948b821a3a61798f2.png?157144641037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7478" y="3041963"/>
            <a:ext cx="3524250" cy="3524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2405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5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5384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60933" rIns="121900" bIns="60933" rtlCol="0" anchor="t" anchorCtr="0">
            <a:normAutofit/>
          </a:bodyPr>
          <a:lstStyle/>
          <a:p>
            <a:pPr marL="457189" indent="-457189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ts val="2800"/>
            </a:pPr>
            <a:r>
              <a:rPr lang="es-MX" dirty="0">
                <a:solidFill>
                  <a:schemeClr val="lt1"/>
                </a:solidFill>
              </a:rPr>
              <a:t> </a:t>
            </a:r>
            <a:r>
              <a:rPr lang="es-MX" sz="3200" u="sng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Blue Ecosystem México</a:t>
            </a:r>
            <a:endParaRPr dirty="0">
              <a:solidFill>
                <a:schemeClr val="bg1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533"/>
              </a:spcBef>
              <a:buClr>
                <a:schemeClr val="lt1"/>
              </a:buClr>
              <a:buSzPts val="2000"/>
              <a:buNone/>
            </a:pPr>
            <a:r>
              <a:rPr lang="es-MX" sz="2667" i="1" dirty="0">
                <a:solidFill>
                  <a:schemeClr val="lt1"/>
                </a:solidFill>
              </a:rPr>
              <a:t>@blueecosystem</a:t>
            </a:r>
            <a:endParaRPr sz="2667" i="1" dirty="0">
              <a:solidFill>
                <a:schemeClr val="lt1"/>
              </a:solidFill>
            </a:endParaRPr>
          </a:p>
        </p:txBody>
      </p:sp>
      <p:pic>
        <p:nvPicPr>
          <p:cNvPr id="245" name="Google Shape;245;p5"/>
          <p:cNvPicPr preferRelativeResize="0">
            <a:picLocks noGrp="1"/>
          </p:cNvPicPr>
          <p:nvPr>
            <p:ph type="body" idx="2"/>
          </p:nvPr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13981" y="2798057"/>
            <a:ext cx="3512508" cy="35125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5" descr="Resultado de imagen para fb logo"/>
          <p:cNvPicPr preferRelativeResize="0"/>
          <p:nvPr/>
        </p:nvPicPr>
        <p:blipFill rotWithShape="1"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1" y="1700410"/>
            <a:ext cx="604380" cy="604380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5"/>
          <p:cNvSpPr txBox="1"/>
          <p:nvPr/>
        </p:nvSpPr>
        <p:spPr>
          <a:xfrm>
            <a:off x="5994400" y="1600201"/>
            <a:ext cx="5384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rmAutofit/>
          </a:bodyPr>
          <a:lstStyle/>
          <a:p>
            <a:pPr>
              <a:buClr>
                <a:schemeClr val="lt1"/>
              </a:buClr>
              <a:buSzPts val="2800"/>
            </a:pPr>
            <a:r>
              <a:rPr lang="es-MX" sz="3733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 </a:t>
            </a:r>
            <a:r>
              <a:rPr lang="es-MX" sz="3200" u="sng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  <a:hlinkClick r:id="rId6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IBM Students</a:t>
            </a:r>
            <a:endParaRPr sz="2667" i="1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8" name="Google Shape;248;p5" descr="Resultado de imagen para web logo"/>
          <p:cNvPicPr preferRelativeResize="0"/>
          <p:nvPr/>
        </p:nvPicPr>
        <p:blipFill rotWithShape="1">
          <a:blip r:embed="rId7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94401" y="1680393"/>
            <a:ext cx="602641" cy="6110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5"/>
          <p:cNvPicPr preferRelativeResize="0"/>
          <p:nvPr/>
        </p:nvPicPr>
        <p:blipFill rotWithShape="1">
          <a:blip r:embed="rId8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31465" y="2798974"/>
            <a:ext cx="3510671" cy="351067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85C16589-6B6F-CE4E-83B1-52B04E31D722}"/>
              </a:ext>
            </a:extLst>
          </p:cNvPr>
          <p:cNvSpPr/>
          <p:nvPr/>
        </p:nvSpPr>
        <p:spPr>
          <a:xfrm>
            <a:off x="4788600" y="379160"/>
            <a:ext cx="261481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_tradnl" sz="5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Vínculos</a:t>
            </a:r>
          </a:p>
        </p:txBody>
      </p:sp>
    </p:spTree>
    <p:extLst>
      <p:ext uri="{BB962C8B-B14F-4D97-AF65-F5344CB8AC3E}">
        <p14:creationId xmlns:p14="http://schemas.microsoft.com/office/powerpoint/2010/main" val="862104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6394209e9d_4_0"/>
          <p:cNvSpPr txBox="1"/>
          <p:nvPr/>
        </p:nvSpPr>
        <p:spPr>
          <a:xfrm>
            <a:off x="3252366" y="1417839"/>
            <a:ext cx="5384800" cy="45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>
              <a:buClr>
                <a:schemeClr val="lt1"/>
              </a:buClr>
              <a:buSzPts val="2800"/>
            </a:pPr>
            <a:r>
              <a:rPr lang="es-MX" sz="3733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 </a:t>
            </a:r>
            <a:r>
              <a:rPr lang="es-MX" sz="3200" u="sng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IBM Academic Initiative</a:t>
            </a:r>
            <a:endParaRPr sz="2667" i="1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6" name="Google Shape;256;g6394209e9d_4_0" descr="Resultado de imagen para web logo"/>
          <p:cNvPicPr preferRelativeResize="0"/>
          <p:nvPr/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51045" y="1417839"/>
            <a:ext cx="602641" cy="6110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g6394209e9d_4_0"/>
          <p:cNvPicPr preferRelativeResize="0"/>
          <p:nvPr/>
        </p:nvPicPr>
        <p:blipFill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5466" y="2561039"/>
            <a:ext cx="3801067" cy="3801067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19F381BF-8374-B543-9D79-75F2F4E85E8D}"/>
              </a:ext>
            </a:extLst>
          </p:cNvPr>
          <p:cNvSpPr/>
          <p:nvPr/>
        </p:nvSpPr>
        <p:spPr>
          <a:xfrm>
            <a:off x="4788600" y="379160"/>
            <a:ext cx="261481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_tradnl" sz="5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Vínculos</a:t>
            </a:r>
          </a:p>
        </p:txBody>
      </p:sp>
    </p:spTree>
    <p:extLst>
      <p:ext uri="{BB962C8B-B14F-4D97-AF65-F5344CB8AC3E}">
        <p14:creationId xmlns:p14="http://schemas.microsoft.com/office/powerpoint/2010/main" val="4238794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1F9F7ADE-7B88-F24E-BC5B-867254226621}"/>
              </a:ext>
            </a:extLst>
          </p:cNvPr>
          <p:cNvSpPr/>
          <p:nvPr/>
        </p:nvSpPr>
        <p:spPr>
          <a:xfrm>
            <a:off x="4958103" y="379160"/>
            <a:ext cx="227581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_tradnl" sz="5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Gracias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C4DF1D9B-DB06-1B49-8F33-E49D823588C9}"/>
              </a:ext>
            </a:extLst>
          </p:cNvPr>
          <p:cNvSpPr/>
          <p:nvPr/>
        </p:nvSpPr>
        <p:spPr>
          <a:xfrm>
            <a:off x="2362574" y="1582772"/>
            <a:ext cx="7466852" cy="258532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_tradnl" sz="5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Rafael </a:t>
            </a:r>
            <a:r>
              <a:rPr lang="es-ES_tradnl" sz="5400" b="1" cap="none" spc="0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González Martínez</a:t>
            </a:r>
            <a:endParaRPr lang="es-ES_tradnl" sz="54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s-ES_tradnl" sz="5400" b="1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rafaglzmtz@gmail.com</a:t>
            </a:r>
            <a:endParaRPr lang="es-ES_tradnl" sz="54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s-ES_tradnl" sz="54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Twitter: @r4gm</a:t>
            </a:r>
            <a:endParaRPr lang="es-ES_tradnl" sz="54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D34B4BBF-7A69-EF4C-BA34-D96271AB6E43}"/>
              </a:ext>
            </a:extLst>
          </p:cNvPr>
          <p:cNvSpPr/>
          <p:nvPr/>
        </p:nvSpPr>
        <p:spPr>
          <a:xfrm>
            <a:off x="1887477" y="4448377"/>
            <a:ext cx="8417049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_tradnl" sz="5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Ignacio Pablo </a:t>
            </a:r>
            <a:r>
              <a:rPr lang="es-ES_tradnl" sz="5400" b="1" cap="none" spc="0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Orozco Dávila</a:t>
            </a:r>
            <a:endParaRPr lang="es-ES_tradnl" sz="54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s-ES_tradnl" sz="54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ignaciopabloro2@gmail.com</a:t>
            </a:r>
            <a:endParaRPr lang="es-ES_tradnl" sz="54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52343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523B9897-0681-A04F-8C05-E5BF6CF40BA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71791" y="0"/>
            <a:ext cx="6029326" cy="685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547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8B431D5D-A8E4-9540-9A7D-2C392B8FAE72}"/>
              </a:ext>
            </a:extLst>
          </p:cNvPr>
          <p:cNvSpPr/>
          <p:nvPr/>
        </p:nvSpPr>
        <p:spPr>
          <a:xfrm>
            <a:off x="3631392" y="581322"/>
            <a:ext cx="492923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_tradnl" sz="54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Ciencia de Datos</a:t>
            </a:r>
            <a:endParaRPr lang="es-ES_tradnl" sz="54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5" name="Google Shape;166;g63349c0ac5_0_193">
            <a:extLst>
              <a:ext uri="{FF2B5EF4-FFF2-40B4-BE49-F238E27FC236}">
                <a16:creationId xmlns:a16="http://schemas.microsoft.com/office/drawing/2014/main" xmlns="" id="{B8ADE006-A8DC-8143-8206-01F40D7E9F0B}"/>
              </a:ext>
            </a:extLst>
          </p:cNvPr>
          <p:cNvPicPr preferRelativeResize="0"/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446" y="1504652"/>
            <a:ext cx="10275107" cy="477202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955206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B57A11B4-8A11-D444-8314-F8A7D06C1D25}"/>
              </a:ext>
            </a:extLst>
          </p:cNvPr>
          <p:cNvSpPr/>
          <p:nvPr/>
        </p:nvSpPr>
        <p:spPr>
          <a:xfrm>
            <a:off x="3050075" y="581322"/>
            <a:ext cx="609186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_tradnl" sz="54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Inteligencia Artificial</a:t>
            </a:r>
            <a:endParaRPr lang="es-ES_tradnl" sz="54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7" name="Google Shape;136;g63349c0ac5_1_26">
            <a:extLst>
              <a:ext uri="{FF2B5EF4-FFF2-40B4-BE49-F238E27FC236}">
                <a16:creationId xmlns:a16="http://schemas.microsoft.com/office/drawing/2014/main" xmlns="" id="{3D6BD044-4BDB-2142-9FD8-346B32824CA2}"/>
              </a:ext>
            </a:extLst>
          </p:cNvPr>
          <p:cNvPicPr preferRelativeResize="0"/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7893" y="1598514"/>
            <a:ext cx="5756213" cy="3660972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137;g63349c0ac5_1_26">
            <a:extLst>
              <a:ext uri="{FF2B5EF4-FFF2-40B4-BE49-F238E27FC236}">
                <a16:creationId xmlns:a16="http://schemas.microsoft.com/office/drawing/2014/main" xmlns="" id="{ACA64E31-C878-0348-BCC9-35554DDD819D}"/>
              </a:ext>
            </a:extLst>
          </p:cNvPr>
          <p:cNvSpPr txBox="1"/>
          <p:nvPr/>
        </p:nvSpPr>
        <p:spPr>
          <a:xfrm>
            <a:off x="1832716" y="5389601"/>
            <a:ext cx="8526565" cy="1468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4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La inteligencia artificial y el ser humano pueden tomar mejores decisiones si trabajan en conjunto, es así que, la IA no viene a reemplazar al ser humano, si no a agilizar su trabajo</a:t>
            </a:r>
            <a:endParaRPr sz="24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31070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144;g63349c0ac5_1_32">
            <a:extLst>
              <a:ext uri="{FF2B5EF4-FFF2-40B4-BE49-F238E27FC236}">
                <a16:creationId xmlns:a16="http://schemas.microsoft.com/office/drawing/2014/main" xmlns="" id="{7BDC9AAF-F617-9C46-A8DF-D35BA818B0EF}"/>
              </a:ext>
            </a:extLst>
          </p:cNvPr>
          <p:cNvPicPr preferRelativeResize="0"/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4050" y="1289100"/>
            <a:ext cx="7483900" cy="4854526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64949247-E74D-3B47-BF75-772DDD0BC9DE}"/>
              </a:ext>
            </a:extLst>
          </p:cNvPr>
          <p:cNvSpPr/>
          <p:nvPr/>
        </p:nvSpPr>
        <p:spPr>
          <a:xfrm>
            <a:off x="3439663" y="365770"/>
            <a:ext cx="531267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_tradnl" sz="54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Machine </a:t>
            </a:r>
            <a:r>
              <a:rPr lang="es-ES_tradnl" sz="5400" b="1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Learning</a:t>
            </a:r>
            <a:endParaRPr lang="es-ES_tradnl" sz="54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5053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E8FFA2F9-2D9D-894D-85ED-66D383A9AACD}"/>
              </a:ext>
            </a:extLst>
          </p:cNvPr>
          <p:cNvSpPr/>
          <p:nvPr/>
        </p:nvSpPr>
        <p:spPr>
          <a:xfrm>
            <a:off x="3937399" y="473074"/>
            <a:ext cx="431720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_tradnl" sz="54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Deep </a:t>
            </a:r>
            <a:r>
              <a:rPr lang="es-ES_tradnl" sz="5400" b="1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Learning</a:t>
            </a:r>
            <a:endParaRPr lang="es-ES_tradnl" sz="54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B9AB97E5-852B-B948-8B79-09AEC7C454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3969" y="1439268"/>
            <a:ext cx="7104062" cy="5023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1482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CC77241C-685C-6D49-8015-F3C09455501B}"/>
              </a:ext>
            </a:extLst>
          </p:cNvPr>
          <p:cNvSpPr/>
          <p:nvPr/>
        </p:nvSpPr>
        <p:spPr>
          <a:xfrm>
            <a:off x="1987022" y="515938"/>
            <a:ext cx="821795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_tradnl" sz="54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Redes Neuronales Humanas</a:t>
            </a:r>
            <a:endParaRPr lang="es-ES_tradnl" sz="54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F5063653-6130-4D41-8190-9A13817A3A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5517" y="1707421"/>
            <a:ext cx="8700965" cy="4458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3172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3E2B21D8-450E-8242-9DC0-20482D91AA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3256" y="1852846"/>
            <a:ext cx="8345488" cy="475909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926B87E6-B390-1848-BA7B-053CEB3EC7D4}"/>
              </a:ext>
            </a:extLst>
          </p:cNvPr>
          <p:cNvSpPr/>
          <p:nvPr/>
        </p:nvSpPr>
        <p:spPr>
          <a:xfrm>
            <a:off x="858673" y="515938"/>
            <a:ext cx="1047466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_tradnl" sz="54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Redes Neuronales Computacionales</a:t>
            </a:r>
            <a:endParaRPr lang="es-ES_tradnl" sz="54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636614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</TotalTime>
  <Words>234</Words>
  <Application>Microsoft Office PowerPoint</Application>
  <PresentationFormat>Panorámica</PresentationFormat>
  <Paragraphs>58</Paragraphs>
  <Slides>28</Slides>
  <Notes>8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28</vt:i4>
      </vt:variant>
    </vt:vector>
  </HeadingPairs>
  <TitlesOfParts>
    <vt:vector size="33" baseType="lpstr">
      <vt:lpstr>Arial</vt:lpstr>
      <vt:lpstr>Calibri</vt:lpstr>
      <vt:lpstr>Calibri Light</vt:lpstr>
      <vt:lpstr>Cambria Math</vt:lpstr>
      <vt:lpstr>Office Theme</vt:lpstr>
      <vt:lpstr>Redes Neuronales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¡COMENCEMOS!</vt:lpstr>
      <vt:lpstr>Pre-work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Redes Neuronales</dc:title>
  <dc:creator>Rafael Gonzalez</dc:creator>
  <cp:lastModifiedBy>Fatality IgnPab</cp:lastModifiedBy>
  <cp:revision>17</cp:revision>
  <dcterms:created xsi:type="dcterms:W3CDTF">2019-10-18T22:25:13Z</dcterms:created>
  <dcterms:modified xsi:type="dcterms:W3CDTF">2019-10-19T05:56:42Z</dcterms:modified>
</cp:coreProperties>
</file>